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oogle Sans" panose="020B0604020202020204" charset="0"/>
      <p:regular r:id="rId9"/>
      <p:bold r:id="rId10"/>
      <p:italic r:id="rId11"/>
      <p:boldItalic r:id="rId12"/>
    </p:embeddedFont>
    <p:embeddedFont>
      <p:font typeface="Google Sans SemiBold" panose="020B0604020202020204" charset="0"/>
      <p:regular r:id="rId13"/>
      <p:bold r:id="rId14"/>
      <p:italic r:id="rId15"/>
      <p:boldItalic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PT Sans Narrow" panose="020B0506020203020204" pitchFamily="34" charset="-52"/>
      <p:regular r:id="rId21"/>
      <p:bold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  <p:embeddedFont>
      <p:font typeface="Source Sans Pro" panose="020B0503030403020204" pitchFamily="34" charset="0"/>
      <p:regular r:id="rId27"/>
      <p:bold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92" y="43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34" Type="http://schemas.openxmlformats.org/officeDocument/2006/relationships/viewProps" Target="viewProp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font" Target="fonts/font28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36" Type="http://schemas.openxmlformats.org/officeDocument/2006/relationships/tableStyles" Target="tableStyle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font" Target="fonts/font27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35" Type="http://schemas.openxmlformats.org/officeDocument/2006/relationships/theme" Target="theme/theme1.xml"/><Relationship Id="rId8" Type="http://schemas.openxmlformats.org/officeDocument/2006/relationships/font" Target="fonts/font4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B8F635-8AC8-4C1B-9300-5E8F15A68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137" y="8447473"/>
            <a:ext cx="7151427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IL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Although </a:t>
            </a:r>
            <a:r>
              <a:rPr lang="en-US" sz="1100" dirty="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The model provides a generally strong and reliable fare prediction that can be used as </a:t>
            </a:r>
            <a:r>
              <a:rPr kumimoji="0" lang="en-US" altLang="en-IL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 baseline It is suggesting to continue working on the model and evaluate</a:t>
            </a:r>
            <a:r>
              <a:rPr kumimoji="0" lang="en-IL" altLang="en-IL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model</a:t>
            </a:r>
            <a:r>
              <a:rPr kumimoji="0" lang="en-US" altLang="en-IL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to get even better performance</a:t>
            </a: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6" name="Google Shape;468;p22">
            <a:extLst>
              <a:ext uri="{FF2B5EF4-FFF2-40B4-BE49-F238E27FC236}">
                <a16:creationId xmlns:a16="http://schemas.microsoft.com/office/drawing/2014/main" id="{F86B331D-46AC-4A16-8D12-48F85D06CE38}"/>
              </a:ext>
            </a:extLst>
          </p:cNvPr>
          <p:cNvGrpSpPr/>
          <p:nvPr/>
        </p:nvGrpSpPr>
        <p:grpSpPr>
          <a:xfrm>
            <a:off x="188700" y="665125"/>
            <a:ext cx="7583700" cy="771300"/>
            <a:chOff x="188700" y="665125"/>
            <a:chExt cx="7583700" cy="771300"/>
          </a:xfrm>
        </p:grpSpPr>
        <p:sp>
          <p:nvSpPr>
            <p:cNvPr id="7" name="Google Shape;469;p22">
              <a:extLst>
                <a:ext uri="{FF2B5EF4-FFF2-40B4-BE49-F238E27FC236}">
                  <a16:creationId xmlns:a16="http://schemas.microsoft.com/office/drawing/2014/main" id="{C332FDB9-EC72-4B85-A1E2-6D043D3DD362}"/>
                </a:ext>
              </a:extLst>
            </p:cNvPr>
            <p:cNvSpPr txBox="1"/>
            <p:nvPr/>
          </p:nvSpPr>
          <p:spPr>
            <a:xfrm>
              <a:off x="188700" y="665125"/>
              <a:ext cx="75837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New York City TLC Project . Linear regression model. Executive summary</a:t>
              </a:r>
              <a:endParaRPr lang="en-US"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8" name="Google Shape;470;p22">
              <a:extLst>
                <a:ext uri="{FF2B5EF4-FFF2-40B4-BE49-F238E27FC236}">
                  <a16:creationId xmlns:a16="http://schemas.microsoft.com/office/drawing/2014/main" id="{FDBD1821-DB35-40E1-B3F7-A4110B9B86E6}"/>
                </a:ext>
              </a:extLst>
            </p:cNvPr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Execurive summary report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" name="Google Shape;454;p20">
            <a:extLst>
              <a:ext uri="{FF2B5EF4-FFF2-40B4-BE49-F238E27FC236}">
                <a16:creationId xmlns:a16="http://schemas.microsoft.com/office/drawing/2014/main" id="{987D8436-1D18-4389-92E3-7127539EEEC0}"/>
              </a:ext>
            </a:extLst>
          </p:cNvPr>
          <p:cNvSpPr txBox="1"/>
          <p:nvPr/>
        </p:nvSpPr>
        <p:spPr>
          <a:xfrm>
            <a:off x="363975" y="1873152"/>
            <a:ext cx="7408425" cy="12337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New York City Taxi and Limousine Commission (TLC) requested to build a regression model that predicts taxi cab fares before each ride.  based on distance, time of day, and any additional variables we find necessary. </a:t>
            </a:r>
            <a:r>
              <a:rPr lang="en-US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At this stage, Data Team should perform Exploratory Data Analysis and provide detailed inside about findings</a:t>
            </a:r>
            <a:endParaRPr lang="en-IL" sz="1600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0" name="Google Shape;454;p20">
            <a:extLst>
              <a:ext uri="{FF2B5EF4-FFF2-40B4-BE49-F238E27FC236}">
                <a16:creationId xmlns:a16="http://schemas.microsoft.com/office/drawing/2014/main" id="{68DD4494-8B8A-48EE-9939-67A84B883CEC}"/>
              </a:ext>
            </a:extLst>
          </p:cNvPr>
          <p:cNvSpPr txBox="1"/>
          <p:nvPr/>
        </p:nvSpPr>
        <p:spPr>
          <a:xfrm>
            <a:off x="363975" y="3487564"/>
            <a:ext cx="7408425" cy="879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-US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At this stage Data Team need to </a:t>
            </a:r>
            <a:r>
              <a:rPr lang="en-US" sz="1600" dirty="0">
                <a:solidFill>
                  <a:srgbClr val="1F1F1F"/>
                </a:solidFill>
                <a:latin typeface="Source Sans Pro" panose="020B0503030403020204" pitchFamily="34" charset="0"/>
                <a:ea typeface="Arial" panose="020B0604020202020204" pitchFamily="34" charset="0"/>
              </a:rPr>
              <a:t>c</a:t>
            </a:r>
            <a:r>
              <a:rPr lang="en-US" sz="1600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ompute descriptive statistics  and create a regression model from the New York City TLC dataset  </a:t>
            </a:r>
          </a:p>
        </p:txBody>
      </p:sp>
      <p:sp>
        <p:nvSpPr>
          <p:cNvPr id="11" name="Google Shape;454;p20">
            <a:extLst>
              <a:ext uri="{FF2B5EF4-FFF2-40B4-BE49-F238E27FC236}">
                <a16:creationId xmlns:a16="http://schemas.microsoft.com/office/drawing/2014/main" id="{FC5F36B6-D24C-446E-AECC-0E4D76B80A0C}"/>
              </a:ext>
            </a:extLst>
          </p:cNvPr>
          <p:cNvSpPr txBox="1"/>
          <p:nvPr/>
        </p:nvSpPr>
        <p:spPr>
          <a:xfrm>
            <a:off x="382137" y="5151150"/>
            <a:ext cx="5317623" cy="259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-US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After cleaning data and transforming some values (outliers) , Data Team thoroughly analysis all variables included in the data set and make assumptions if that variables will be available for prediction.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-US" dirty="0">
                <a:solidFill>
                  <a:srgbClr val="1F1F1F"/>
                </a:solidFill>
                <a:latin typeface="Source Sans Pro" panose="020B0503030403020204" pitchFamily="34" charset="0"/>
                <a:ea typeface="Arial" panose="020B0604020202020204" pitchFamily="34" charset="0"/>
              </a:rPr>
              <a:t>As a best choice for model, multiple linear regression model was chosen. All assumptions for dependent variable and included independent variables were checked.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350"/>
              </a:spcAft>
            </a:pPr>
            <a:r>
              <a:rPr lang="en-US" dirty="0">
                <a:solidFill>
                  <a:srgbClr val="1F1F1F"/>
                </a:solidFill>
                <a:effectLst/>
                <a:latin typeface="Source Sans Pro" panose="020B0503030403020204" pitchFamily="34" charset="0"/>
                <a:ea typeface="Arial" panose="020B0604020202020204" pitchFamily="34" charset="0"/>
              </a:rPr>
              <a:t>Model showed good results  with Adj. R-squared = 0.869</a:t>
            </a:r>
            <a:endParaRPr lang="en-IL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B276A7B-927D-46D8-8EEB-4EBC8CF5E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405" y="6573837"/>
            <a:ext cx="2135243" cy="53196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6031AB4-088E-4229-B213-CEA34B1ED257}"/>
              </a:ext>
            </a:extLst>
          </p:cNvPr>
          <p:cNvSpPr txBox="1"/>
          <p:nvPr/>
        </p:nvSpPr>
        <p:spPr>
          <a:xfrm>
            <a:off x="382137" y="7169075"/>
            <a:ext cx="690258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1F1F1F"/>
                </a:solidFill>
                <a:latin typeface="Source Sans Pro" panose="020B0503030403020204" pitchFamily="34" charset="0"/>
              </a:rPr>
              <a:t>With keeping all other parameters the same, the increasing mean trip duration on 1 minute will lead to increasing fare amount by 1.63$, meanwhile if we keep all other parameters and increase mean distance by 1 mile, the fare cost will increase by 7.27$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F2B3548-27FF-4E62-B78B-31F38134A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8339" y="4267405"/>
            <a:ext cx="2239327" cy="22140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249</Words>
  <Application>Microsoft Office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Calibri</vt:lpstr>
      <vt:lpstr>Arial</vt:lpstr>
      <vt:lpstr>PT Sans Narrow</vt:lpstr>
      <vt:lpstr>Google Sans SemiBold</vt:lpstr>
      <vt:lpstr>Roboto</vt:lpstr>
      <vt:lpstr>Source Sans Pro</vt:lpstr>
      <vt:lpstr>Lato</vt:lpstr>
      <vt:lpstr>Google Sans</vt:lpstr>
      <vt:lpstr>Work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alpilkin</dc:creator>
  <cp:lastModifiedBy>alpilkin</cp:lastModifiedBy>
  <cp:revision>7</cp:revision>
  <dcterms:modified xsi:type="dcterms:W3CDTF">2023-10-16T14:10:58Z</dcterms:modified>
</cp:coreProperties>
</file>